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28A58-7BF6-4441-BBE2-C96A9A31A947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0B44A-ECE7-467C-A96B-529766281B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9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60B44A-ECE7-467C-A96B-529766281B4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611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B422B-91F2-2773-18A3-A9D084531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29A89-D196-3D6C-FCE1-C58B4AC3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35F15-B7F4-862A-C6C3-538CB40F8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88244-39CF-CAEC-FF1C-88B3DC9EC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F4C1E-F6A3-95CC-632D-6FA1BCC18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03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92A5A-1316-15DB-3796-4ADDFAD5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17059-8343-5CC0-F79B-D56DFF119F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C83C1-092C-BA38-B249-39F36E5D8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8B2CB-7CCE-8C57-FBD3-EE54B1E2A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ADD16-1C93-4FA0-BBD6-32F533DDE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E1A5DE-AD11-8303-1FF1-DCDE3E5A76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BDCC6F-A2C2-36E3-AEA6-404803074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0C137-5968-9AF2-C515-E5E84E80F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CC351-5ACE-698B-E2D1-A7517674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21ED2-4F05-CCB1-1A7F-B3EE35046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02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E170-FA1B-643C-44DD-26D6631D4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0BDE5-3101-D77A-7225-2351EB65A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8608-3324-FE25-47AA-8616A3EC5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D6504-7AD6-3EF4-ECFE-E3E5D45D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062F6-A268-9D58-AC95-0680A1D29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17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61A71-C5E9-6D1E-514F-3970C6FE3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BD42B-03A0-F1C9-65C1-929E7B7AF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031BB-36F7-14C5-D29D-5DED5881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5DD88-13A4-046C-2EBA-6AF42F295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2982A-EB52-61B6-7C77-0642BBBC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4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5D19A-5690-DC1F-F804-A4AB8CE96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D304F-8C2C-36CA-BBCF-4178D54C51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73668-9AD0-B4FC-E1D4-0A33D7239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AB801-2D0D-E8F1-8949-4B378685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DB510A-D28E-8629-140B-923F45FF7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D03FE-70B5-A2CC-B562-4A45F817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72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EB9C-568D-0378-5B79-45F6D2C43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47D7C-098F-4036-E615-668D7D6A1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1A038-3AEC-4AED-47C1-BF058A6F1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D4D5C1-6BE1-EEC3-F282-A1102836B6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B2571-47BF-F19A-27A6-C33820CD9D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0F9363-B57A-33BD-5F19-FD8811D5F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BF2A83-5750-8DF8-A45F-8A4D69F0D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375471-3156-8E71-33DA-561B9144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17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A0495-B7F7-DBE7-678F-4BFED1B8C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392035-0657-2F0E-14B9-4BC47D1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D2D-1AC5-19A3-CB16-0D2627BD0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2E9BFF-976F-21CE-EC2F-305B999B1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25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465336-99E3-B975-4805-4228E5959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5671D-74BD-D27D-1A8B-ECB3CDB7C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7E37E-0EAC-C69D-FBED-6CB4A5182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01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56970-A517-1A36-2AF7-3A0E9E6FF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B0402-DC31-B6DD-954D-A3D0DA3A6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ABF42-027E-D9C9-ED30-FE39393F8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78088-EFAF-511A-CB49-A1C4BED1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0A98-F3D1-6474-59A4-879FEDB76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2DA30-664B-4A7E-5E89-724C26C8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6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B3797-0182-4E36-4536-5C0D0056F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161CA-87F1-4D1B-9548-6A0B99966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B44C9-2182-7F1E-913D-8F796EC2F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96002-4246-D490-C12E-7E0BF85D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EBF2-5807-FC43-A7F5-3929C3BB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F6648-3AD5-24B6-E7E1-5D613228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BEC06-29C4-3F38-B068-B006CC393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D84137-B805-4716-B350-703789958070}" type="datetimeFigureOut">
              <a:rPr lang="en-GB" smtClean="0"/>
              <a:t>29/12/2024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83445-B0F1-8901-C5DA-4C2EA674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717AC-795D-F2D0-B314-DE8311798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527C51-730C-4A24-81B2-4C79708D2A8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45D31D-250B-4D7B-FA14-F35EF373196B}"/>
              </a:ext>
            </a:extLst>
          </p:cNvPr>
          <p:cNvSpPr/>
          <p:nvPr userDrawn="1"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7EE72B9-AF2A-190E-09AD-D9A8B74C48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FA4946-5991-126E-3A01-178DD3B1EE1E}"/>
              </a:ext>
            </a:extLst>
          </p:cNvPr>
          <p:cNvSpPr txBox="1"/>
          <p:nvPr userDrawn="1"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E6EE50-E4F3-2DE4-B129-6BD4A8E7697B}"/>
              </a:ext>
            </a:extLst>
          </p:cNvPr>
          <p:cNvSpPr txBox="1"/>
          <p:nvPr userDrawn="1"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2025</a:t>
            </a:r>
          </a:p>
        </p:txBody>
      </p:sp>
      <p:pic>
        <p:nvPicPr>
          <p:cNvPr id="11" name="Picture 2" descr="Facebook Logos PNG images free download">
            <a:extLst>
              <a:ext uri="{FF2B5EF4-FFF2-40B4-BE49-F238E27FC236}">
                <a16:creationId xmlns:a16="http://schemas.microsoft.com/office/drawing/2014/main" id="{D541ECAD-E7A5-9145-F44C-E240FEC961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ind Map Icon #219364 - Free Icons Library">
            <a:extLst>
              <a:ext uri="{FF2B5EF4-FFF2-40B4-BE49-F238E27FC236}">
                <a16:creationId xmlns:a16="http://schemas.microsoft.com/office/drawing/2014/main" id="{8FC01E41-4229-9BF7-2157-4E85EC9BFD5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47"/>
          <a:stretch/>
        </p:blipFill>
        <p:spPr bwMode="auto">
          <a:xfrm>
            <a:off x="8334153" y="1137683"/>
            <a:ext cx="3857848" cy="439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37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B2BB7A-1A2E-7D23-D624-199A8D7BD62B}"/>
              </a:ext>
            </a:extLst>
          </p:cNvPr>
          <p:cNvSpPr/>
          <p:nvPr/>
        </p:nvSpPr>
        <p:spPr>
          <a:xfrm>
            <a:off x="965791" y="1200963"/>
            <a:ext cx="6452279" cy="1860698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Topic 1:</a:t>
            </a:r>
          </a:p>
          <a:p>
            <a:pPr algn="ctr"/>
            <a:r>
              <a:rPr lang="en-GB" sz="54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Mind maps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759C6A-48D2-DB82-8861-C91FA7FFAE4C}"/>
              </a:ext>
            </a:extLst>
          </p:cNvPr>
          <p:cNvSpPr/>
          <p:nvPr/>
        </p:nvSpPr>
        <p:spPr>
          <a:xfrm>
            <a:off x="965790" y="3522020"/>
            <a:ext cx="6452279" cy="1141420"/>
          </a:xfrm>
          <a:prstGeom prst="rect">
            <a:avLst/>
          </a:prstGeom>
          <a:solidFill>
            <a:srgbClr val="002060"/>
          </a:solidFill>
          <a:ln w="28575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R093: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9-mark walkthrough guide</a:t>
            </a:r>
          </a:p>
        </p:txBody>
      </p:sp>
    </p:spTree>
    <p:extLst>
      <p:ext uri="{BB962C8B-B14F-4D97-AF65-F5344CB8AC3E}">
        <p14:creationId xmlns:p14="http://schemas.microsoft.com/office/powerpoint/2010/main" val="2202547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B709E-CCF3-5184-A888-BD085A346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6C44AF-28D0-8DDC-7082-F4B1FC80D318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Pre-production documents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70401E-58AF-9CC3-7141-51948FB73D44}"/>
              </a:ext>
            </a:extLst>
          </p:cNvPr>
          <p:cNvSpPr txBox="1"/>
          <p:nvPr/>
        </p:nvSpPr>
        <p:spPr>
          <a:xfrm>
            <a:off x="357188" y="1150323"/>
            <a:ext cx="10672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You could be required to discuss the suitability of any of the following pre-production documents in the exam. </a:t>
            </a:r>
            <a:endParaRPr lang="en-GB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pic>
        <p:nvPicPr>
          <p:cNvPr id="1026" name="Picture 2" descr="Mind Map Icon #219364 - Free Icons Library">
            <a:extLst>
              <a:ext uri="{FF2B5EF4-FFF2-40B4-BE49-F238E27FC236}">
                <a16:creationId xmlns:a16="http://schemas.microsoft.com/office/drawing/2014/main" id="{57DF9D73-3662-0D7C-7460-8CE561B4F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630" y="2043447"/>
            <a:ext cx="10858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od board Icon - Free PNG &amp; SVG 21878 - Noun Project">
            <a:extLst>
              <a:ext uri="{FF2B5EF4-FFF2-40B4-BE49-F238E27FC236}">
                <a16:creationId xmlns:a16="http://schemas.microsoft.com/office/drawing/2014/main" id="{C73B09AB-DA1D-98CF-5717-C595B4ED3E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5" b="19100"/>
          <a:stretch/>
        </p:blipFill>
        <p:spPr bwMode="auto">
          <a:xfrm>
            <a:off x="3498848" y="1796654"/>
            <a:ext cx="2268225" cy="154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ireframe Icon Design 16695759 Vector Art at Vecteezy">
            <a:extLst>
              <a:ext uri="{FF2B5EF4-FFF2-40B4-BE49-F238E27FC236}">
                <a16:creationId xmlns:a16="http://schemas.microsoft.com/office/drawing/2014/main" id="{1CF7A6E9-561C-904E-3618-B908F60F4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330" y="1764269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ovie Script PNG, Vector, PSD, and Clipart With Transparent Background ...">
            <a:extLst>
              <a:ext uri="{FF2B5EF4-FFF2-40B4-BE49-F238E27FC236}">
                <a16:creationId xmlns:a16="http://schemas.microsoft.com/office/drawing/2014/main" id="{F6822EAB-21DE-ED5D-EE7D-BE29C5393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287" y="1764269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C39256-8317-F123-10A8-D74FE032F4FF}"/>
              </a:ext>
            </a:extLst>
          </p:cNvPr>
          <p:cNvSpPr txBox="1"/>
          <p:nvPr/>
        </p:nvSpPr>
        <p:spPr>
          <a:xfrm>
            <a:off x="833171" y="3337799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Mind map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063474-E0E1-6A6B-FA35-A48E8909077B}"/>
              </a:ext>
            </a:extLst>
          </p:cNvPr>
          <p:cNvSpPr txBox="1"/>
          <p:nvPr/>
        </p:nvSpPr>
        <p:spPr>
          <a:xfrm>
            <a:off x="3317291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Moodboard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256895-73D0-14B2-7887-004B61588532}"/>
              </a:ext>
            </a:extLst>
          </p:cNvPr>
          <p:cNvSpPr txBox="1"/>
          <p:nvPr/>
        </p:nvSpPr>
        <p:spPr>
          <a:xfrm>
            <a:off x="5982968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Wireframe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7393BD-63BB-B15D-3B4C-C0A0B8C4958B}"/>
              </a:ext>
            </a:extLst>
          </p:cNvPr>
          <p:cNvSpPr txBox="1"/>
          <p:nvPr/>
        </p:nvSpPr>
        <p:spPr>
          <a:xfrm>
            <a:off x="8194440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Script</a:t>
            </a:r>
          </a:p>
        </p:txBody>
      </p:sp>
      <p:pic>
        <p:nvPicPr>
          <p:cNvPr id="1034" name="Picture 10" descr="Storyboard Line Icon 6559430 Vector Art at Vecteezy">
            <a:extLst>
              <a:ext uri="{FF2B5EF4-FFF2-40B4-BE49-F238E27FC236}">
                <a16:creationId xmlns:a16="http://schemas.microsoft.com/office/drawing/2014/main" id="{A6461609-E7D6-0B83-E636-B620955ED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617" y="3999215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ree Icon | Infographic">
            <a:extLst>
              <a:ext uri="{FF2B5EF4-FFF2-40B4-BE49-F238E27FC236}">
                <a16:creationId xmlns:a16="http://schemas.microsoft.com/office/drawing/2014/main" id="{B9ECFFDE-F4A1-A4B0-7490-2653C370B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006" y="3934564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ketch - Free art icons">
            <a:extLst>
              <a:ext uri="{FF2B5EF4-FFF2-40B4-BE49-F238E27FC236}">
                <a16:creationId xmlns:a16="http://schemas.microsoft.com/office/drawing/2014/main" id="{6F3B8290-7D5F-61AB-B9C0-717E1545B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872" y="3934564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View List Svg Png Icon Free Download (#486933) - OnlineWebFonts.COM">
            <a:extLst>
              <a:ext uri="{FF2B5EF4-FFF2-40B4-BE49-F238E27FC236}">
                <a16:creationId xmlns:a16="http://schemas.microsoft.com/office/drawing/2014/main" id="{F2C5347E-072E-A18D-109B-35CF52640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650" y="4095585"/>
            <a:ext cx="1121425" cy="112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E4801D-9B11-F6BB-1E79-DEB41DD4E7CF}"/>
              </a:ext>
            </a:extLst>
          </p:cNvPr>
          <p:cNvSpPr txBox="1"/>
          <p:nvPr/>
        </p:nvSpPr>
        <p:spPr>
          <a:xfrm>
            <a:off x="833171" y="5389079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Storyboard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20E5EB-34DA-9717-1D84-D8E2FE42AE2E}"/>
              </a:ext>
            </a:extLst>
          </p:cNvPr>
          <p:cNvSpPr txBox="1"/>
          <p:nvPr/>
        </p:nvSpPr>
        <p:spPr>
          <a:xfrm>
            <a:off x="3317291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Flow chart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4A4254-FC65-634D-0656-91F634F05089}"/>
              </a:ext>
            </a:extLst>
          </p:cNvPr>
          <p:cNvSpPr txBox="1"/>
          <p:nvPr/>
        </p:nvSpPr>
        <p:spPr>
          <a:xfrm>
            <a:off x="5982968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Visualisation diagram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E15DE1-228E-875F-28CD-1DB7148C7015}"/>
              </a:ext>
            </a:extLst>
          </p:cNvPr>
          <p:cNvSpPr txBox="1"/>
          <p:nvPr/>
        </p:nvSpPr>
        <p:spPr>
          <a:xfrm>
            <a:off x="8194440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bg1">
                    <a:lumMod val="85000"/>
                  </a:schemeClr>
                </a:solidFill>
                <a:latin typeface="Segoe UI Variable Text" pitchFamily="2" charset="0"/>
              </a:rPr>
              <a:t>Asset log</a:t>
            </a:r>
          </a:p>
        </p:txBody>
      </p:sp>
    </p:spTree>
    <p:extLst>
      <p:ext uri="{BB962C8B-B14F-4D97-AF65-F5344CB8AC3E}">
        <p14:creationId xmlns:p14="http://schemas.microsoft.com/office/powerpoint/2010/main" val="1387787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E2057-410E-780F-6F45-60F82C3C2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64E2F5-0102-DD0D-88DE-684B490B9018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What makes a mind map effective?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5F703-9C9D-C635-971D-A13D2797D851}"/>
              </a:ext>
            </a:extLst>
          </p:cNvPr>
          <p:cNvSpPr txBox="1"/>
          <p:nvPr/>
        </p:nvSpPr>
        <p:spPr>
          <a:xfrm>
            <a:off x="357188" y="1150323"/>
            <a:ext cx="1067276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Consistent of the key components such as: central theme, nodes, sub-nodes and branches.</a:t>
            </a:r>
          </a:p>
          <a:p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The central topic/theme must be clear and well-defined.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The branches should flow logically from the central idea, and sub-branches should clearly relate to the main branches.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Effective mind maps use concise keywords rather than long sentences to keep the map uncluttered.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It should include the addition of nodes/sub-nodes to express new ideas or adjust as the brainstorming or planning evolves.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Mind maps could include effective use of colour, images, and symbols to make the mind map easy to follow and remember.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</a:rPr>
              <a:t>This is what you should consider when discussing the suitability of a mind map. </a:t>
            </a:r>
          </a:p>
        </p:txBody>
      </p:sp>
    </p:spTree>
    <p:extLst>
      <p:ext uri="{BB962C8B-B14F-4D97-AF65-F5344CB8AC3E}">
        <p14:creationId xmlns:p14="http://schemas.microsoft.com/office/powerpoint/2010/main" val="8913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F9822-2D80-B2BE-6307-40679939E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6BCCF4-CD4B-24D9-0470-053A0790FACC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329A6ECC-2A31-7564-C2B9-6F2EDEAAA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733" y="1150323"/>
            <a:ext cx="5731510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E19A15-563D-73CB-8637-1928B7159D90}"/>
              </a:ext>
            </a:extLst>
          </p:cNvPr>
          <p:cNvSpPr txBox="1"/>
          <p:nvPr/>
        </p:nvSpPr>
        <p:spPr>
          <a:xfrm>
            <a:off x="357188" y="1150323"/>
            <a:ext cx="511778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Read the client brief from the worksheet provided, you should also have a copy of the draft mind map (as shown on the right)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You are required to discuss the suitability of the mind for map for it’s potential 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This means there will be positive and negative aspects of the mind map, and you need to find the negatives and suggest how you could improve them!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6A8E57-7605-99CC-CDD0-530626DAFB68}"/>
              </a:ext>
            </a:extLst>
          </p:cNvPr>
          <p:cNvSpPr txBox="1"/>
          <p:nvPr/>
        </p:nvSpPr>
        <p:spPr>
          <a:xfrm>
            <a:off x="357188" y="4246302"/>
            <a:ext cx="51177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For example: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We can see from the mind map that the central theme has not been named. </a:t>
            </a:r>
          </a:p>
        </p:txBody>
      </p:sp>
    </p:spTree>
    <p:extLst>
      <p:ext uri="{BB962C8B-B14F-4D97-AF65-F5344CB8AC3E}">
        <p14:creationId xmlns:p14="http://schemas.microsoft.com/office/powerpoint/2010/main" val="182182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CF41F-5609-DCE2-8416-6F29F3F93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1FFFB7-0208-6D10-1ECC-B83B1A639439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F6BBDDD-3BA8-04AD-C5FD-5207267C1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763946"/>
              </p:ext>
            </p:extLst>
          </p:nvPr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D7022A-CFA1-E4F5-D93C-5B16AB5041C6}"/>
              </a:ext>
            </a:extLst>
          </p:cNvPr>
          <p:cNvSpPr txBox="1"/>
          <p:nvPr/>
        </p:nvSpPr>
        <p:spPr>
          <a:xfrm>
            <a:off x="1019398" y="1339900"/>
            <a:ext cx="71789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A central idea/theme needs to be added such as calling it charity market video trailer.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BFBF50-6837-F3CB-1786-E3CDF300EA00}"/>
              </a:ext>
            </a:extLst>
          </p:cNvPr>
          <p:cNvSpPr txBox="1"/>
          <p:nvPr/>
        </p:nvSpPr>
        <p:spPr>
          <a:xfrm>
            <a:off x="8198307" y="2229579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improvement has been identified (adding the central theme) and suggested (calling it charity market video trailer)</a:t>
            </a:r>
          </a:p>
        </p:txBody>
      </p:sp>
    </p:spTree>
    <p:extLst>
      <p:ext uri="{BB962C8B-B14F-4D97-AF65-F5344CB8AC3E}">
        <p14:creationId xmlns:p14="http://schemas.microsoft.com/office/powerpoint/2010/main" val="305233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02F32-CEF6-5409-0A21-BFEA30C55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D8F54B-68A7-5BDD-58E6-DA772FAB15B6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E426DCC-6ADB-1A63-BE97-6B1FB49224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683494"/>
              </p:ext>
            </p:extLst>
          </p:nvPr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932C550-6D1F-F7AD-9826-14C3AE1D4BCD}"/>
              </a:ext>
            </a:extLst>
          </p:cNvPr>
          <p:cNvSpPr txBox="1"/>
          <p:nvPr/>
        </p:nvSpPr>
        <p:spPr>
          <a:xfrm>
            <a:off x="1019398" y="1339900"/>
            <a:ext cx="70158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A central idea/theme needs to be added such as calling it charity market video trailer. </a:t>
            </a:r>
            <a:r>
              <a:rPr lang="en-GB" dirty="0">
                <a:solidFill>
                  <a:srgbClr val="FF0000"/>
                </a:solidFill>
                <a:latin typeface="Segoe UI Variable Text" pitchFamily="2" charset="0"/>
              </a:rPr>
              <a:t>A central theme will improve the effectiveness of the mind map because it’s been clearly defined, and ideas can be generated.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96AF07-F4FE-7BA5-46F1-E03049492F96}"/>
              </a:ext>
            </a:extLst>
          </p:cNvPr>
          <p:cNvSpPr txBox="1"/>
          <p:nvPr/>
        </p:nvSpPr>
        <p:spPr>
          <a:xfrm>
            <a:off x="8198307" y="2229579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There is some justification into why the central theme is needed/makes the document more effective. </a:t>
            </a:r>
          </a:p>
        </p:txBody>
      </p:sp>
    </p:spTree>
    <p:extLst>
      <p:ext uri="{BB962C8B-B14F-4D97-AF65-F5344CB8AC3E}">
        <p14:creationId xmlns:p14="http://schemas.microsoft.com/office/powerpoint/2010/main" val="99693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E3A3A-1A2B-5BDD-8920-D40FFC500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FAD1B-523A-C620-07D9-25CBDEEE8DD1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3ABD723-681E-E8AB-E08B-644C6B3E0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150309"/>
              </p:ext>
            </p:extLst>
          </p:nvPr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C52B3A7-6477-F029-FE14-09734D534EB0}"/>
              </a:ext>
            </a:extLst>
          </p:cNvPr>
          <p:cNvSpPr txBox="1"/>
          <p:nvPr/>
        </p:nvSpPr>
        <p:spPr>
          <a:xfrm>
            <a:off x="1019398" y="1339900"/>
            <a:ext cx="70158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A central idea/theme needs to be added such as calling it charity market video trailer. A central theme will improve the effectiveness of the mind map because it’s been clearly defined, and ideas can be generated. </a:t>
            </a:r>
            <a:r>
              <a:rPr lang="en-GB" dirty="0">
                <a:solidFill>
                  <a:srgbClr val="FF0000"/>
                </a:solidFill>
                <a:latin typeface="Segoe UI Variable Text" pitchFamily="2" charset="0"/>
              </a:rPr>
              <a:t>Adding a central theme creates a consistent direction for the video and helps the graphics designer unify elements of the storyboard.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DC2466-7C8A-E15A-35F9-2D7D995B0BF2}"/>
              </a:ext>
            </a:extLst>
          </p:cNvPr>
          <p:cNvSpPr txBox="1"/>
          <p:nvPr/>
        </p:nvSpPr>
        <p:spPr>
          <a:xfrm>
            <a:off x="8198307" y="2229579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This demonstrates why the user of the document will benefit for having the central theme included in the mind map.</a:t>
            </a:r>
          </a:p>
        </p:txBody>
      </p:sp>
    </p:spTree>
    <p:extLst>
      <p:ext uri="{BB962C8B-B14F-4D97-AF65-F5344CB8AC3E}">
        <p14:creationId xmlns:p14="http://schemas.microsoft.com/office/powerpoint/2010/main" val="417698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469E6-8AF4-E713-17A7-BEB1084F1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B5AEDD-1435-6306-1A73-AFF99F415AC7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Discussion</a:t>
            </a: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2A27F68F-89B5-DE8E-253C-DA6BC46A3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733" y="1150323"/>
            <a:ext cx="5731510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44B987-51E2-61F2-CEF2-CCBD8E02BA66}"/>
              </a:ext>
            </a:extLst>
          </p:cNvPr>
          <p:cNvSpPr txBox="1"/>
          <p:nvPr/>
        </p:nvSpPr>
        <p:spPr>
          <a:xfrm>
            <a:off x="357188" y="1150323"/>
            <a:ext cx="51177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Another potential improvement could be the use of the charities keyword, it’s not been connected to any node/sub-node with a branch.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F003D-74F4-9A77-692B-13A7F9A0D33E}"/>
              </a:ext>
            </a:extLst>
          </p:cNvPr>
          <p:cNvSpPr txBox="1"/>
          <p:nvPr/>
        </p:nvSpPr>
        <p:spPr>
          <a:xfrm>
            <a:off x="357188" y="4246302"/>
            <a:ext cx="5117782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Suggest where this could 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 why this needs to be connected to a part of the mind map?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Justify why the graphics designer will find this useful when creating the storyboard.</a:t>
            </a:r>
          </a:p>
        </p:txBody>
      </p:sp>
    </p:spTree>
    <p:extLst>
      <p:ext uri="{BB962C8B-B14F-4D97-AF65-F5344CB8AC3E}">
        <p14:creationId xmlns:p14="http://schemas.microsoft.com/office/powerpoint/2010/main" val="219892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242E8-E828-C63F-D3FE-2E13597C2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838FB6-737B-0511-0ECA-D02E255B421C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FFDDC1-D198-BEEC-F947-EBA5334D10DC}"/>
              </a:ext>
            </a:extLst>
          </p:cNvPr>
          <p:cNvGraphicFramePr>
            <a:graphicFrameLocks noGrp="1"/>
          </p:cNvGraphicFramePr>
          <p:nvPr/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04F8EFF-1420-484F-DE38-BEC38E5A1BB9}"/>
              </a:ext>
            </a:extLst>
          </p:cNvPr>
          <p:cNvSpPr txBox="1"/>
          <p:nvPr/>
        </p:nvSpPr>
        <p:spPr>
          <a:xfrm>
            <a:off x="1019398" y="1339900"/>
            <a:ext cx="9496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Charities keyword needs to be added to one of the nodes such as visual content.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874CEE-1A6A-F86B-71C2-461727E2FDB7}"/>
              </a:ext>
            </a:extLst>
          </p:cNvPr>
          <p:cNvSpPr txBox="1"/>
          <p:nvPr/>
        </p:nvSpPr>
        <p:spPr>
          <a:xfrm>
            <a:off x="8209737" y="2563708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improvement has been identified (adding to a node) and suggested (adding to the visual content node)</a:t>
            </a:r>
          </a:p>
        </p:txBody>
      </p:sp>
    </p:spTree>
    <p:extLst>
      <p:ext uri="{BB962C8B-B14F-4D97-AF65-F5344CB8AC3E}">
        <p14:creationId xmlns:p14="http://schemas.microsoft.com/office/powerpoint/2010/main" val="352839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55E45-C766-8820-37EF-D7EFFBFC4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6645D6-402B-6B19-1925-A6C60C566F23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0D8C729-8A04-AC78-990C-8F2F4F121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780955"/>
              </p:ext>
            </p:extLst>
          </p:nvPr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8DDC795-ED53-A6C0-AA79-FE437C0B6876}"/>
              </a:ext>
            </a:extLst>
          </p:cNvPr>
          <p:cNvSpPr txBox="1"/>
          <p:nvPr/>
        </p:nvSpPr>
        <p:spPr>
          <a:xfrm>
            <a:off x="1019398" y="1339900"/>
            <a:ext cx="94962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Charities keyword needs to be added to one of the nodes such as visual content. </a:t>
            </a:r>
            <a:r>
              <a:rPr lang="en-GB" dirty="0">
                <a:solidFill>
                  <a:srgbClr val="FF0000"/>
                </a:solidFill>
                <a:latin typeface="Segoe UI Variable Text" pitchFamily="2" charset="0"/>
              </a:rPr>
              <a:t>Adding the charities keyword as a branch to an existing node will allow it to flow logically from the central idea clearly relate to the main branches.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98AA5B-9357-FE6D-ED8E-09F3FE75F7BB}"/>
              </a:ext>
            </a:extLst>
          </p:cNvPr>
          <p:cNvSpPr txBox="1"/>
          <p:nvPr/>
        </p:nvSpPr>
        <p:spPr>
          <a:xfrm>
            <a:off x="8198307" y="2563708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There is some justification into why connecting this keyword to an existing node makes the document more effective. </a:t>
            </a:r>
          </a:p>
        </p:txBody>
      </p:sp>
    </p:spTree>
    <p:extLst>
      <p:ext uri="{BB962C8B-B14F-4D97-AF65-F5344CB8AC3E}">
        <p14:creationId xmlns:p14="http://schemas.microsoft.com/office/powerpoint/2010/main" val="92312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3D1FC-CEE7-5C51-22C9-8E3A6A228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EFDB42-9CE9-1FAC-5163-198F0064DCA4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A4FB033-1FDF-0907-FD0B-2A7012EE9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412326"/>
              </p:ext>
            </p:extLst>
          </p:nvPr>
        </p:nvGraphicFramePr>
        <p:xfrm>
          <a:off x="1122268" y="4294292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3545871558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1814399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571180373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86603310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51156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7182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F804E51-ED81-D04F-6153-BF840F762654}"/>
              </a:ext>
            </a:extLst>
          </p:cNvPr>
          <p:cNvSpPr txBox="1"/>
          <p:nvPr/>
        </p:nvSpPr>
        <p:spPr>
          <a:xfrm>
            <a:off x="1019398" y="1339900"/>
            <a:ext cx="94962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Charities keyword needs to be added to one of the nodes such as visual content. Adding the charities keyword as a branch to an existing node will allow it to flow logically from the central idea clearly relate to the main branches. </a:t>
            </a:r>
            <a:r>
              <a:rPr lang="en-GB" dirty="0">
                <a:solidFill>
                  <a:srgbClr val="FF0000"/>
                </a:solidFill>
                <a:latin typeface="Segoe UI Variable Text" pitchFamily="2" charset="0"/>
              </a:rPr>
              <a:t>Including the keyword as part of an existing node such as visual content helps to provide the graphics designer with an indication into its use within the trailer.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3CCE38-BB4E-1900-B142-9AB13E54A8D0}"/>
              </a:ext>
            </a:extLst>
          </p:cNvPr>
          <p:cNvSpPr txBox="1"/>
          <p:nvPr/>
        </p:nvSpPr>
        <p:spPr>
          <a:xfrm>
            <a:off x="8198307" y="2563708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This demonstrates why the user of the document will benefit from having this attached to an existing node within the mind map. </a:t>
            </a:r>
          </a:p>
        </p:txBody>
      </p:sp>
    </p:spTree>
    <p:extLst>
      <p:ext uri="{BB962C8B-B14F-4D97-AF65-F5344CB8AC3E}">
        <p14:creationId xmlns:p14="http://schemas.microsoft.com/office/powerpoint/2010/main" val="184287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729A2B-E4DC-D044-9FE2-5D706AC89857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BE994F5-8315-4F2E-CED7-56F24321C2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399040"/>
              </p:ext>
            </p:extLst>
          </p:nvPr>
        </p:nvGraphicFramePr>
        <p:xfrm>
          <a:off x="963930" y="1794086"/>
          <a:ext cx="10264140" cy="400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1380">
                  <a:extLst>
                    <a:ext uri="{9D8B030D-6E8A-4147-A177-3AD203B41FA5}">
                      <a16:colId xmlns:a16="http://schemas.microsoft.com/office/drawing/2014/main" val="2832795818"/>
                    </a:ext>
                  </a:extLst>
                </a:gridCol>
                <a:gridCol w="3421380">
                  <a:extLst>
                    <a:ext uri="{9D8B030D-6E8A-4147-A177-3AD203B41FA5}">
                      <a16:colId xmlns:a16="http://schemas.microsoft.com/office/drawing/2014/main" val="3006816972"/>
                    </a:ext>
                  </a:extLst>
                </a:gridCol>
                <a:gridCol w="3421380">
                  <a:extLst>
                    <a:ext uri="{9D8B030D-6E8A-4147-A177-3AD203B41FA5}">
                      <a16:colId xmlns:a16="http://schemas.microsoft.com/office/drawing/2014/main" val="1771316638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descriptors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997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Level 3 (High) 7-9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Level 2 (Mid) 4-6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Level 1 (Low) 1-3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378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thorough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discussion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detailed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detailed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knowledge and understanding of the suitability of the document for the intended user.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range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of suggested 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Clearly explains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how effectiveness is improved.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Consistently uses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appropriate terminology.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An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adequate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discussion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sound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sound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knowledge and understanding of the suitability of the document for the intended user.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Some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suggested 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Adequately explains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how effectiveness is improved.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Sometimes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uses appropriate terminology.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brief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discussion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knowledge and understanding of the suitability for the intended user.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Few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suggested 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Where improvements to effectiveness are explained, this is done in 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 way.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Use of appropriate terminology is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316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856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81795-207F-D643-27C2-889AA6CDD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138A15-C6A0-5707-545E-D2A36CE1E8CE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Main task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2DCBE4-47A7-6693-951F-0A2FAED88D0D}"/>
              </a:ext>
            </a:extLst>
          </p:cNvPr>
          <p:cNvSpPr txBox="1"/>
          <p:nvPr/>
        </p:nvSpPr>
        <p:spPr>
          <a:xfrm>
            <a:off x="357188" y="1150323"/>
            <a:ext cx="685514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Identify and suggest three additional improvements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 why these improvements make the document more effective.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 why these improvements will help the graphics designer.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AD77AC-F9A6-C0EE-12E9-9413B0899388}"/>
              </a:ext>
            </a:extLst>
          </p:cNvPr>
          <p:cNvSpPr txBox="1"/>
          <p:nvPr/>
        </p:nvSpPr>
        <p:spPr>
          <a:xfrm>
            <a:off x="357188" y="2717102"/>
            <a:ext cx="6855142" cy="230832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Remember what makes a mind map more effective…</a:t>
            </a:r>
          </a:p>
          <a:p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Consistent use of central theme, nodes, sub-nodes and branches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Use of keywords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Sub-nodes linked to nodes to provide more information and show a clear connection.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Use of visuals and colours to make it stand out.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DE9236-C047-090A-9DE6-5429E5CA6695}"/>
              </a:ext>
            </a:extLst>
          </p:cNvPr>
          <p:cNvSpPr txBox="1"/>
          <p:nvPr/>
        </p:nvSpPr>
        <p:spPr>
          <a:xfrm>
            <a:off x="357188" y="5182768"/>
            <a:ext cx="685514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Segoe UI Variable Text" pitchFamily="2" charset="0"/>
              </a:rPr>
              <a:t>Time to complete…</a:t>
            </a:r>
          </a:p>
          <a:p>
            <a:r>
              <a:rPr lang="en-GB" sz="2400" b="1" dirty="0">
                <a:solidFill>
                  <a:srgbClr val="FF0000"/>
                </a:solidFill>
                <a:latin typeface="Segoe UI Variable Text" pitchFamily="2" charset="0"/>
              </a:rPr>
              <a:t>9 marks = 9 minutes</a:t>
            </a:r>
            <a:endParaRPr lang="en-GB" b="1" dirty="0">
              <a:solidFill>
                <a:srgbClr val="FF0000"/>
              </a:solidFill>
              <a:latin typeface="Segoe UI Variable Text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4838B8-1E4E-00D7-76FE-E90577CE1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704" y="1150323"/>
            <a:ext cx="3961841" cy="48634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9791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886D-6603-F61D-A7B3-C82A38A6C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385F41-51F5-4776-C143-61930EB529B8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C7EF7F-5AAC-16DA-7EE2-5664408A3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787393"/>
              </p:ext>
            </p:extLst>
          </p:nvPr>
        </p:nvGraphicFramePr>
        <p:xfrm>
          <a:off x="963930" y="1794086"/>
          <a:ext cx="10264140" cy="424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1380">
                  <a:extLst>
                    <a:ext uri="{9D8B030D-6E8A-4147-A177-3AD203B41FA5}">
                      <a16:colId xmlns:a16="http://schemas.microsoft.com/office/drawing/2014/main" val="2832795818"/>
                    </a:ext>
                  </a:extLst>
                </a:gridCol>
                <a:gridCol w="3421380">
                  <a:extLst>
                    <a:ext uri="{9D8B030D-6E8A-4147-A177-3AD203B41FA5}">
                      <a16:colId xmlns:a16="http://schemas.microsoft.com/office/drawing/2014/main" val="3006816972"/>
                    </a:ext>
                  </a:extLst>
                </a:gridCol>
                <a:gridCol w="3421380">
                  <a:extLst>
                    <a:ext uri="{9D8B030D-6E8A-4147-A177-3AD203B41FA5}">
                      <a16:colId xmlns:a16="http://schemas.microsoft.com/office/drawing/2014/main" val="1771316638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descriptors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997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Level 3 (High) 7-9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Level 2 (Mid) 4-6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Level 1 (Low) 1-3 marks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378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comprehensive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document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detailed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range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of suggested 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Improvements cover 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range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of components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Conventions are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effectively applied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Most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annotations show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detailed knowledge and understanding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of the suitability of the document to meet the client’s requirements.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An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adequate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document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sound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Some suggested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Improvements cover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some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components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Conventions are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adequately applied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Some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annotations show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sound knowledge and/or understanding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of the suitability of the document to meet the client’s requirements.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basic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document which shows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 understanding:  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Segoe UI Variable Text" pitchFamily="2" charset="0"/>
                        </a:rPr>
                        <a:t>Few suggested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improvements are identified.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Improvements cover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few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components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Conventions are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applied in a limited way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Annotations, where present, show </a:t>
                      </a:r>
                      <a:r>
                        <a:rPr lang="en-GB" sz="1600" b="1" dirty="0">
                          <a:latin typeface="Segoe UI Variable Text" pitchFamily="2" charset="0"/>
                        </a:rPr>
                        <a:t>limited knowledge and/or understanding </a:t>
                      </a:r>
                      <a:r>
                        <a:rPr lang="en-GB" sz="1600" dirty="0">
                          <a:latin typeface="Segoe UI Variable Text" pitchFamily="2" charset="0"/>
                        </a:rPr>
                        <a:t>of the suitability of the document to meet the client’s requirements. </a:t>
                      </a:r>
                      <a:endParaRPr lang="en-GB" sz="1600" b="1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316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8695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D8BE0-9C4E-F96B-44CD-155CEE974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08A6E2-EB76-DF28-9EBB-F84CD3DC7FBE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C024EF-0646-3D49-8A91-D0D116F53E84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Create an improved version of the draft visualisation diagram in Fig.5. 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Relevant components and conventions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Layout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Annotations that explain how the improvements better meet </a:t>
            </a:r>
            <a:r>
              <a:rPr lang="en-GB" dirty="0" err="1">
                <a:latin typeface="Segoe UI Variable Text" pitchFamily="2" charset="0"/>
              </a:rPr>
              <a:t>Quixsport’s</a:t>
            </a:r>
            <a:r>
              <a:rPr lang="en-GB" dirty="0">
                <a:latin typeface="Segoe UI Variable Text" pitchFamily="2" charset="0"/>
              </a:rPr>
              <a:t> requirements. </a:t>
            </a:r>
          </a:p>
        </p:txBody>
      </p:sp>
    </p:spTree>
    <p:extLst>
      <p:ext uri="{BB962C8B-B14F-4D97-AF65-F5344CB8AC3E}">
        <p14:creationId xmlns:p14="http://schemas.microsoft.com/office/powerpoint/2010/main" val="4259652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845FD-C8C1-8C84-AF01-34B247E38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8A0B56A-96D1-F00D-6772-45C271A1A351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01FF53-E5C4-CA56-E55D-96DE55B77774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Create an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improved version </a:t>
            </a:r>
            <a:r>
              <a:rPr lang="en-GB" dirty="0">
                <a:latin typeface="Segoe UI Variable Text" pitchFamily="2" charset="0"/>
              </a:rPr>
              <a:t>of the draft visualisation diagram in Fig.5. 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Relevant components and conventions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Layout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Annotations that explain how the improvements better meet </a:t>
            </a:r>
            <a:r>
              <a:rPr lang="en-GB" dirty="0" err="1">
                <a:latin typeface="Segoe UI Variable Text" pitchFamily="2" charset="0"/>
              </a:rPr>
              <a:t>Quixsport’s</a:t>
            </a:r>
            <a:r>
              <a:rPr lang="en-GB" dirty="0">
                <a:latin typeface="Segoe UI Variable Text" pitchFamily="2" charset="0"/>
              </a:rPr>
              <a:t> requirements.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6F3334-40F9-0DDD-610F-62C6E6E346C5}"/>
              </a:ext>
            </a:extLst>
          </p:cNvPr>
          <p:cNvSpPr txBox="1"/>
          <p:nvPr/>
        </p:nvSpPr>
        <p:spPr>
          <a:xfrm>
            <a:off x="448628" y="4292656"/>
            <a:ext cx="8169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Improving an existing version of the pre-production document.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405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4367E-A269-CB6E-F4C7-D00E4D53E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FF5F99-F83D-3D55-2A6E-465499F73239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69BD0E-952E-21C2-0E2B-7D6875BE6146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Create an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improved version </a:t>
            </a:r>
            <a:r>
              <a:rPr lang="en-GB" dirty="0">
                <a:latin typeface="Segoe UI Variable Text" pitchFamily="2" charset="0"/>
              </a:rPr>
              <a:t>of the draft visualisation diagram in Fig.5. 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Relevant components and conventions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Layout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Annotations that explain how the improvements better meet </a:t>
            </a:r>
            <a:r>
              <a:rPr lang="en-GB" dirty="0" err="1">
                <a:latin typeface="Segoe UI Variable Text" pitchFamily="2" charset="0"/>
              </a:rPr>
              <a:t>Quixsport’s</a:t>
            </a:r>
            <a:r>
              <a:rPr lang="en-GB" dirty="0">
                <a:latin typeface="Segoe UI Variable Text" pitchFamily="2" charset="0"/>
              </a:rPr>
              <a:t> requirements.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BA354-091B-93F1-BD18-E86BF05BE14C}"/>
              </a:ext>
            </a:extLst>
          </p:cNvPr>
          <p:cNvSpPr txBox="1"/>
          <p:nvPr/>
        </p:nvSpPr>
        <p:spPr>
          <a:xfrm>
            <a:off x="448628" y="4292656"/>
            <a:ext cx="81695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Improving an existing version of the pre-production document.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Adding and/or editing components/conventions relevant to that pre-production document. </a:t>
            </a:r>
          </a:p>
        </p:txBody>
      </p:sp>
    </p:spTree>
    <p:extLst>
      <p:ext uri="{BB962C8B-B14F-4D97-AF65-F5344CB8AC3E}">
        <p14:creationId xmlns:p14="http://schemas.microsoft.com/office/powerpoint/2010/main" val="3700139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AD411-84F8-1F2C-9611-7C4F5FB30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7D562F-9831-5943-FE8F-545DF8AF24E4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F6D240-1269-1CE8-4B37-A64845CB5AD3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Create an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improved version </a:t>
            </a:r>
            <a:r>
              <a:rPr lang="en-GB" dirty="0">
                <a:latin typeface="Segoe UI Variable Text" pitchFamily="2" charset="0"/>
              </a:rPr>
              <a:t>of the draft visualisation diagram in Fig.5. 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Relevant components and conventions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Layout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Annotations that explain how the improvements better meet </a:t>
            </a:r>
            <a:r>
              <a:rPr lang="en-GB" dirty="0" err="1">
                <a:latin typeface="Segoe UI Variable Text" pitchFamily="2" charset="0"/>
              </a:rPr>
              <a:t>Quixsport’s</a:t>
            </a:r>
            <a:r>
              <a:rPr lang="en-GB" dirty="0">
                <a:latin typeface="Segoe UI Variable Text" pitchFamily="2" charset="0"/>
              </a:rPr>
              <a:t> requirements.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CB21BF-265C-C1AA-5CB5-B31740060949}"/>
              </a:ext>
            </a:extLst>
          </p:cNvPr>
          <p:cNvSpPr txBox="1"/>
          <p:nvPr/>
        </p:nvSpPr>
        <p:spPr>
          <a:xfrm>
            <a:off x="448628" y="4292656"/>
            <a:ext cx="81695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Improving an existing version of the pre-production document.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Adding and/or editing components/conventions relevant to that pre-production document. </a:t>
            </a:r>
          </a:p>
          <a:p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Layout of the document is clear and easy to understand.</a:t>
            </a:r>
          </a:p>
        </p:txBody>
      </p:sp>
    </p:spTree>
    <p:extLst>
      <p:ext uri="{BB962C8B-B14F-4D97-AF65-F5344CB8AC3E}">
        <p14:creationId xmlns:p14="http://schemas.microsoft.com/office/powerpoint/2010/main" val="1748944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B4DAD-F6BB-7528-B3E4-71C0E6A3E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A9237B-7C75-B00D-2399-35938322FD8E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Improving an existing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A2D230-4945-3883-DC67-98B700D555BD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Create an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improved version </a:t>
            </a:r>
            <a:r>
              <a:rPr lang="en-GB" dirty="0">
                <a:latin typeface="Segoe UI Variable Text" pitchFamily="2" charset="0"/>
              </a:rPr>
              <a:t>of the draft visualisation diagram in Fig.5. 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Relevant components and conventions used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Layout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Annotations that explain how the improvements better meet </a:t>
            </a:r>
            <a:r>
              <a:rPr lang="en-GB" b="1" dirty="0" err="1">
                <a:solidFill>
                  <a:srgbClr val="0070C0"/>
                </a:solidFill>
                <a:latin typeface="Segoe UI Variable Text" pitchFamily="2" charset="0"/>
              </a:rPr>
              <a:t>Quixsport’s</a:t>
            </a:r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 requirements.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2E1FD6-8091-E8A3-AB42-6BA6E44DF525}"/>
              </a:ext>
            </a:extLst>
          </p:cNvPr>
          <p:cNvSpPr txBox="1"/>
          <p:nvPr/>
        </p:nvSpPr>
        <p:spPr>
          <a:xfrm>
            <a:off x="448628" y="4292656"/>
            <a:ext cx="81695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Improving an existing version of the pre-production document.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Adding and/or editing components/conventions relevant to that pre-production document. </a:t>
            </a:r>
          </a:p>
          <a:p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Layout of the document is clear and easy to understand.</a:t>
            </a:r>
          </a:p>
          <a:p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Annotate the changes to justify why they meet the brief.</a:t>
            </a:r>
          </a:p>
        </p:txBody>
      </p:sp>
    </p:spTree>
    <p:extLst>
      <p:ext uri="{BB962C8B-B14F-4D97-AF65-F5344CB8AC3E}">
        <p14:creationId xmlns:p14="http://schemas.microsoft.com/office/powerpoint/2010/main" val="3163029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15226-DDD7-EE40-C3E9-616CDDDA9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CFFDE3-8A45-87B9-F9D7-CBD386B867A1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Assessment criteria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1A8AA4-8BF1-A69C-68CC-2F0B61D44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612264"/>
              </p:ext>
            </p:extLst>
          </p:nvPr>
        </p:nvGraphicFramePr>
        <p:xfrm>
          <a:off x="1670908" y="1599776"/>
          <a:ext cx="10017760" cy="38840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57806882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501508171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523203132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726168715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84252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249331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0441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543508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3CF923-ED8A-F617-0B24-7C92C2AF85C9}"/>
              </a:ext>
            </a:extLst>
          </p:cNvPr>
          <p:cNvCxnSpPr/>
          <p:nvPr/>
        </p:nvCxnSpPr>
        <p:spPr>
          <a:xfrm>
            <a:off x="1670908" y="1360170"/>
            <a:ext cx="1001776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1ECF82D-1E1B-0915-ACA2-C9712E1EB8E7}"/>
              </a:ext>
            </a:extLst>
          </p:cNvPr>
          <p:cNvSpPr txBox="1"/>
          <p:nvPr/>
        </p:nvSpPr>
        <p:spPr>
          <a:xfrm>
            <a:off x="5372100" y="903530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Depth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437724F-0DD4-B188-A625-BDC098CCC8AF}"/>
              </a:ext>
            </a:extLst>
          </p:cNvPr>
          <p:cNvCxnSpPr>
            <a:cxnSpLocks/>
          </p:cNvCxnSpPr>
          <p:nvPr/>
        </p:nvCxnSpPr>
        <p:spPr>
          <a:xfrm flipV="1">
            <a:off x="1419448" y="1599776"/>
            <a:ext cx="0" cy="4282018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5BA8D5D-9D6C-5706-3EBA-6AAF16F67BEA}"/>
              </a:ext>
            </a:extLst>
          </p:cNvPr>
          <p:cNvSpPr txBox="1"/>
          <p:nvPr/>
        </p:nvSpPr>
        <p:spPr>
          <a:xfrm>
            <a:off x="-716280" y="3478427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Breadth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044AC9-D7E5-D774-2966-D7AE9921F167}"/>
              </a:ext>
            </a:extLst>
          </p:cNvPr>
          <p:cNvSpPr/>
          <p:nvPr/>
        </p:nvSpPr>
        <p:spPr>
          <a:xfrm>
            <a:off x="6263640" y="4194812"/>
            <a:ext cx="5676486" cy="19265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This is an example into how this type of question could be assessed.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This is not an assessment model used or recommended by OCR.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You could use this in two ways (Best fit or 1 mark per box)</a:t>
            </a:r>
          </a:p>
        </p:txBody>
      </p:sp>
    </p:spTree>
    <p:extLst>
      <p:ext uri="{BB962C8B-B14F-4D97-AF65-F5344CB8AC3E}">
        <p14:creationId xmlns:p14="http://schemas.microsoft.com/office/powerpoint/2010/main" val="337013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231CE-42D1-5BF9-069D-73E412533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46D80C-67B0-05EC-9A74-F9E7DDD0E475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pic>
        <p:nvPicPr>
          <p:cNvPr id="4" name="Picture 3" descr="A diagram of a diagram&#10;&#10;Description automatically generated">
            <a:extLst>
              <a:ext uri="{FF2B5EF4-FFF2-40B4-BE49-F238E27FC236}">
                <a16:creationId xmlns:a16="http://schemas.microsoft.com/office/drawing/2014/main" id="{DCE0632D-E829-7BCF-3E5A-58FCD78FE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23" y="1481793"/>
            <a:ext cx="5731510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FACB6E-FA76-014A-4522-BA561FAF2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1481793"/>
            <a:ext cx="5737988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2D1A4C-7371-199E-DCF7-D41B121310EE}"/>
              </a:ext>
            </a:extLst>
          </p:cNvPr>
          <p:cNvSpPr txBox="1"/>
          <p:nvPr/>
        </p:nvSpPr>
        <p:spPr>
          <a:xfrm>
            <a:off x="2468880" y="1017270"/>
            <a:ext cx="1474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</a:rPr>
              <a:t>Before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7207D3-276A-44BC-A94A-36EC8D529331}"/>
              </a:ext>
            </a:extLst>
          </p:cNvPr>
          <p:cNvSpPr txBox="1"/>
          <p:nvPr/>
        </p:nvSpPr>
        <p:spPr>
          <a:xfrm>
            <a:off x="8248652" y="1017270"/>
            <a:ext cx="1474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15152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00E12-F8E2-BEDA-8171-C7DA6EF5F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396D42-644B-78E8-4BEF-509AB5644F16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8F5BFF-A54E-6623-93BC-2E2E10762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12" y="1024593"/>
            <a:ext cx="5737988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4D6888A-47E6-5FD5-5D98-4DD812208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08323"/>
              </p:ext>
            </p:extLst>
          </p:nvPr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864AF6E-B0C7-1F1A-6AA2-269F847F90E8}"/>
              </a:ext>
            </a:extLst>
          </p:cNvPr>
          <p:cNvSpPr txBox="1"/>
          <p:nvPr/>
        </p:nvSpPr>
        <p:spPr>
          <a:xfrm>
            <a:off x="8122235" y="1024593"/>
            <a:ext cx="371175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This component (central theme) has been changed with some specific keywords to identity the theme.</a:t>
            </a:r>
          </a:p>
        </p:txBody>
      </p:sp>
    </p:spTree>
    <p:extLst>
      <p:ext uri="{BB962C8B-B14F-4D97-AF65-F5344CB8AC3E}">
        <p14:creationId xmlns:p14="http://schemas.microsoft.com/office/powerpoint/2010/main" val="323540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6E18C-C8A3-9FD5-3C7C-007236AA3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048716-CD29-3196-B2E3-024BC83F6090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E62A98-B404-01B3-3599-E7A887C8EE25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Discuss the suitability of the storyboard (Fig.4) for use by the video editor.  </a:t>
            </a:r>
          </a:p>
          <a:p>
            <a:r>
              <a:rPr lang="en-GB" dirty="0">
                <a:latin typeface="Segoe UI Variable Text" pitchFamily="2" charset="0"/>
              </a:rPr>
              <a:t> </a:t>
            </a: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Suggesting changes that improve the storyboard.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Explaining how the changes you suggest will improve the effectiveness of the storyboard for the video editor.</a:t>
            </a:r>
          </a:p>
        </p:txBody>
      </p:sp>
    </p:spTree>
    <p:extLst>
      <p:ext uri="{BB962C8B-B14F-4D97-AF65-F5344CB8AC3E}">
        <p14:creationId xmlns:p14="http://schemas.microsoft.com/office/powerpoint/2010/main" val="2663917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2F430-FCD6-9A35-805D-5CB19CACC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7A0CD4-06EF-7CFC-3E2F-726112C04A98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E5DB67-79AD-12DB-9B4D-9E28937F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12" y="1024593"/>
            <a:ext cx="5737988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8069162-D3AA-E130-4A73-E15583D40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090148"/>
              </p:ext>
            </p:extLst>
          </p:nvPr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F1D80F5-ADE8-2993-7E5C-3896EEAE1CE1}"/>
              </a:ext>
            </a:extLst>
          </p:cNvPr>
          <p:cNvSpPr txBox="1"/>
          <p:nvPr/>
        </p:nvSpPr>
        <p:spPr>
          <a:xfrm>
            <a:off x="8122235" y="1024593"/>
            <a:ext cx="371175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central theme has been applied effectively as it’s in the centre of the mind map and the branches linked to it are consistent with the theme and the brief.</a:t>
            </a:r>
          </a:p>
        </p:txBody>
      </p:sp>
    </p:spTree>
    <p:extLst>
      <p:ext uri="{BB962C8B-B14F-4D97-AF65-F5344CB8AC3E}">
        <p14:creationId xmlns:p14="http://schemas.microsoft.com/office/powerpoint/2010/main" val="212561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25CCB-83C8-1695-9284-D3D4BF09F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B7BDB4-EB7B-2D85-C1CA-EB6707BB7208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Worked 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72C7B0-B9B3-309B-8FEE-092F5207B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12" y="1024593"/>
            <a:ext cx="5737988" cy="317119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33C4ECA-8D45-A23F-C208-ACE47F657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25635"/>
              </p:ext>
            </p:extLst>
          </p:nvPr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5C6001B-D666-75D0-B8E5-972F1BB2D6F8}"/>
              </a:ext>
            </a:extLst>
          </p:cNvPr>
          <p:cNvSpPr txBox="1"/>
          <p:nvPr/>
        </p:nvSpPr>
        <p:spPr>
          <a:xfrm>
            <a:off x="8122235" y="1024593"/>
            <a:ext cx="371175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annotation is a justification into why this change has been made and how it makes it suitable to the requirements stated in the brief.</a:t>
            </a:r>
          </a:p>
        </p:txBody>
      </p:sp>
    </p:spTree>
    <p:extLst>
      <p:ext uri="{BB962C8B-B14F-4D97-AF65-F5344CB8AC3E}">
        <p14:creationId xmlns:p14="http://schemas.microsoft.com/office/powerpoint/2010/main" val="59318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5F845-B273-F99B-4315-B5E3161EC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FCB433-BE50-7804-1535-A9D53362FFE5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3565EC-86A8-C91A-C26F-0F3F835557C5}"/>
              </a:ext>
            </a:extLst>
          </p:cNvPr>
          <p:cNvSpPr txBox="1"/>
          <p:nvPr/>
        </p:nvSpPr>
        <p:spPr>
          <a:xfrm>
            <a:off x="7809548" y="1007205"/>
            <a:ext cx="4191952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Improve on the existing map by placing the charities keyword to an appropriate part of the mind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Remember to annotate your change and explain why it meets the client requirements.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78B56C-C420-9141-78A6-F51F61BB2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758" y="1007205"/>
            <a:ext cx="7090148" cy="39920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881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6DC2F-0535-36D2-90A6-838E1B939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E40C49-3400-2D5F-AD4E-A616FB6E3142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62BF079-7CED-A916-95D0-4C0EFB03BC57}"/>
              </a:ext>
            </a:extLst>
          </p:cNvPr>
          <p:cNvGraphicFramePr>
            <a:graphicFrameLocks noGrp="1"/>
          </p:cNvGraphicFramePr>
          <p:nvPr/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9B59902-F7B1-BED5-1B9B-22BE5077D75C}"/>
              </a:ext>
            </a:extLst>
          </p:cNvPr>
          <p:cNvSpPr txBox="1"/>
          <p:nvPr/>
        </p:nvSpPr>
        <p:spPr>
          <a:xfrm>
            <a:off x="8122235" y="1024593"/>
            <a:ext cx="371175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charity keyword has been added to the mind map as a sub-node.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125156-FDFE-B97B-0A01-3BB329803F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39" t="31330"/>
          <a:stretch/>
        </p:blipFill>
        <p:spPr>
          <a:xfrm>
            <a:off x="358012" y="1024593"/>
            <a:ext cx="4652011" cy="32220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857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3B1D6-F876-5DEA-CC89-80D5A90D5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1597AC-45BE-D256-818F-959987BECD9D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94BF8C4-BE71-EC4D-BFB8-DD5020685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604879"/>
              </p:ext>
            </p:extLst>
          </p:nvPr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D91EE72-8D3E-2FB7-7883-AE0E7AF1FE5D}"/>
              </a:ext>
            </a:extLst>
          </p:cNvPr>
          <p:cNvSpPr txBox="1"/>
          <p:nvPr/>
        </p:nvSpPr>
        <p:spPr>
          <a:xfrm>
            <a:off x="8122235" y="1024593"/>
            <a:ext cx="371175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charity sub-node has been added and applied to a node that is clearly relates to. The connection using a branch also demonstrates its ‘effective’ use.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52D59-8D54-5A5E-1875-E8D64E483F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39" t="31330"/>
          <a:stretch/>
        </p:blipFill>
        <p:spPr>
          <a:xfrm>
            <a:off x="358012" y="1024593"/>
            <a:ext cx="4652011" cy="32220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000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4D65D-05DB-505D-4643-24A8EF9C9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0FAB8E-5743-9395-3FC7-A2B9335DAFD1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Feedback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269393-7146-FD51-E63C-AE2D0B347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91044"/>
              </p:ext>
            </p:extLst>
          </p:nvPr>
        </p:nvGraphicFramePr>
        <p:xfrm>
          <a:off x="358012" y="4420235"/>
          <a:ext cx="10017760" cy="1660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736290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196761690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4190547936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695612521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00258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A component has been added/edited.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component has been applied effectively to the document and its conventions.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highlight>
                            <a:srgbClr val="FFFF00"/>
                          </a:highlight>
                          <a:latin typeface="Segoe UI Variable Text" pitchFamily="2" charset="0"/>
                        </a:rPr>
                        <a:t>The change has been annotated to justify its suitability to the brief.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3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303BCAE-02FE-4B65-6A9B-23D4F9EE2D7F}"/>
              </a:ext>
            </a:extLst>
          </p:cNvPr>
          <p:cNvSpPr txBox="1"/>
          <p:nvPr/>
        </p:nvSpPr>
        <p:spPr>
          <a:xfrm>
            <a:off x="8122235" y="1024593"/>
            <a:ext cx="371175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Commentary:</a:t>
            </a:r>
          </a:p>
          <a:p>
            <a:r>
              <a:rPr lang="en-GB" dirty="0">
                <a:latin typeface="Segoe UI Variable Text" pitchFamily="2" charset="0"/>
              </a:rPr>
              <a:t>The annotation is a justification into why this change has been made and how it makes it suitable to the requirements stated in the brief.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1A09DB-CCBE-63E8-B2CC-7F7F09CFF8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39" t="31330"/>
          <a:stretch/>
        </p:blipFill>
        <p:spPr>
          <a:xfrm>
            <a:off x="358012" y="1024593"/>
            <a:ext cx="4652011" cy="32220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9059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DCCEF-AC3E-7F29-F5ED-218DB8F99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ED8DA2-53CD-73D9-DAAC-3294D5172736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Main task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62A63-BDBF-87B0-E1A5-0C463DA271A5}"/>
              </a:ext>
            </a:extLst>
          </p:cNvPr>
          <p:cNvSpPr txBox="1"/>
          <p:nvPr/>
        </p:nvSpPr>
        <p:spPr>
          <a:xfrm>
            <a:off x="357188" y="1150323"/>
            <a:ext cx="496919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Make </a:t>
            </a:r>
            <a:r>
              <a:rPr lang="en-GB" b="1" dirty="0">
                <a:latin typeface="Segoe UI Variable Text" pitchFamily="2" charset="0"/>
              </a:rPr>
              <a:t>at least three </a:t>
            </a:r>
            <a:r>
              <a:rPr lang="en-GB" dirty="0">
                <a:latin typeface="Segoe UI Variable Text" pitchFamily="2" charset="0"/>
              </a:rPr>
              <a:t>additional improvements to the mind map using the space provided.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Annotate each addition to make sure you’ve explained how it meets the client requirements.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883A3-78F1-14F9-AF31-D3B769927CC4}"/>
              </a:ext>
            </a:extLst>
          </p:cNvPr>
          <p:cNvSpPr txBox="1"/>
          <p:nvPr/>
        </p:nvSpPr>
        <p:spPr>
          <a:xfrm>
            <a:off x="357188" y="3151442"/>
            <a:ext cx="4969192" cy="286232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Remember what makes a mind map more effective…</a:t>
            </a:r>
          </a:p>
          <a:p>
            <a:endParaRPr lang="en-GB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Consistent use of central theme, nodes, sub-nodes and branches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Use of keywords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Sub-nodes linked to nodes to provide more information and show a clear connection.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Use of visuals and colours to make it stand out.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553ACE-E3C1-C9EF-0856-97984D08F5E8}"/>
              </a:ext>
            </a:extLst>
          </p:cNvPr>
          <p:cNvSpPr txBox="1"/>
          <p:nvPr/>
        </p:nvSpPr>
        <p:spPr>
          <a:xfrm>
            <a:off x="5326380" y="5314950"/>
            <a:ext cx="6534031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Segoe UI Variable Text" pitchFamily="2" charset="0"/>
              </a:rPr>
              <a:t>Time to complete…</a:t>
            </a:r>
          </a:p>
          <a:p>
            <a:r>
              <a:rPr lang="en-GB" sz="2400" b="1" dirty="0">
                <a:solidFill>
                  <a:srgbClr val="FF0000"/>
                </a:solidFill>
                <a:latin typeface="Segoe UI Variable Text" pitchFamily="2" charset="0"/>
              </a:rPr>
              <a:t>9 marks = 9 minutes</a:t>
            </a:r>
            <a:endParaRPr lang="en-GB" b="1" dirty="0">
              <a:solidFill>
                <a:srgbClr val="FF0000"/>
              </a:solidFill>
              <a:latin typeface="Segoe UI Variable Text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6D2045-C771-63D7-F3C2-95194D3AD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292" y="1150323"/>
            <a:ext cx="6534031" cy="416462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44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B0876-621D-13A6-FB7A-176DE0262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9F1E60-256E-A0F0-47A5-09FDCBB3BE1F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8033EC-820A-6AAB-85CB-D5DDE568B18A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Discuss the suitability of the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storyboard</a:t>
            </a:r>
            <a:r>
              <a:rPr lang="en-GB" dirty="0">
                <a:latin typeface="Segoe UI Variable Text" pitchFamily="2" charset="0"/>
              </a:rPr>
              <a:t> (Fig.4) for use by the video editor.  </a:t>
            </a:r>
          </a:p>
          <a:p>
            <a:r>
              <a:rPr lang="en-GB" dirty="0">
                <a:latin typeface="Segoe UI Variable Text" pitchFamily="2" charset="0"/>
              </a:rPr>
              <a:t> </a:t>
            </a: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Suggesting changes that improve the storyboard.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Explaining how the changes you suggest will improve the effectiveness of the storyboard for the video editor.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9AD2D4-40F1-0EB9-0C18-1440DFC6B282}"/>
              </a:ext>
            </a:extLst>
          </p:cNvPr>
          <p:cNvSpPr txBox="1"/>
          <p:nvPr/>
        </p:nvSpPr>
        <p:spPr>
          <a:xfrm>
            <a:off x="448628" y="4292656"/>
            <a:ext cx="61093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The pre-production document being discussed.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360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E8FA7-D621-1512-2238-CD1E4B774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C13A78-75DC-D4D5-D104-89C424DBF86E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F27679-4F54-8056-DE56-E6E7A2971E8C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Discuss the suitability of the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storyboard</a:t>
            </a:r>
            <a:r>
              <a:rPr lang="en-GB" dirty="0">
                <a:latin typeface="Segoe UI Variable Text" pitchFamily="2" charset="0"/>
              </a:rPr>
              <a:t> (Fig.4) for use by the </a:t>
            </a: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video editor.  </a:t>
            </a:r>
          </a:p>
          <a:p>
            <a:r>
              <a:rPr lang="en-GB" dirty="0">
                <a:latin typeface="Segoe UI Variable Text" pitchFamily="2" charset="0"/>
              </a:rPr>
              <a:t> </a:t>
            </a: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Suggesting changes that improve the storyboard.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Explaining how the changes you suggest will improve the effectiveness of the storyboard for the video editor.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B12EEE-53B2-DCD0-2DE1-19F0937ECC28}"/>
              </a:ext>
            </a:extLst>
          </p:cNvPr>
          <p:cNvSpPr txBox="1"/>
          <p:nvPr/>
        </p:nvSpPr>
        <p:spPr>
          <a:xfrm>
            <a:off x="448628" y="4292656"/>
            <a:ext cx="61093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The pre-production document being discussed.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The target audience/the user of this document.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26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414DE-EC8F-6FA2-74F4-39033BFDB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8F35A4A-A8AB-B0B5-294C-C53500794104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9CA8B2-4DC2-9D67-5D90-01469BF7F9C1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Discuss the suitability of the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storyboard</a:t>
            </a:r>
            <a:r>
              <a:rPr lang="en-GB" dirty="0">
                <a:latin typeface="Segoe UI Variable Text" pitchFamily="2" charset="0"/>
              </a:rPr>
              <a:t> (Fig.4) for use by the </a:t>
            </a: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video editor.  </a:t>
            </a:r>
          </a:p>
          <a:p>
            <a:r>
              <a:rPr lang="en-GB" dirty="0">
                <a:latin typeface="Segoe UI Variable Text" pitchFamily="2" charset="0"/>
              </a:rPr>
              <a:t> </a:t>
            </a: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Suggesting changes that improve the storyboard.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Segoe UI Variable Text" pitchFamily="2" charset="0"/>
              </a:rPr>
              <a:t>Explaining how the changes you suggest will improve the effectiveness of the storyboard for the video editor.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EB6BE7-1C9E-5F2D-6651-83F56975EAA1}"/>
              </a:ext>
            </a:extLst>
          </p:cNvPr>
          <p:cNvSpPr txBox="1"/>
          <p:nvPr/>
        </p:nvSpPr>
        <p:spPr>
          <a:xfrm>
            <a:off x="448628" y="4292656"/>
            <a:ext cx="85239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The pre-production document being discussed.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The target audience/the user of this document.</a:t>
            </a:r>
          </a:p>
          <a:p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You must suggest ways the document in question can be improved.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56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902E5-A309-9AB3-F5E8-CD5C50E9A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B2CFA6-2CA9-E677-DDD4-9BEA29BC58C1}"/>
              </a:ext>
            </a:extLst>
          </p:cNvPr>
          <p:cNvSpPr txBox="1"/>
          <p:nvPr/>
        </p:nvSpPr>
        <p:spPr>
          <a:xfrm>
            <a:off x="1122268" y="257199"/>
            <a:ext cx="963493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Discussing the suitability of a pre-production document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7DD68F-DC73-9388-613D-FF2BDC8A86B3}"/>
              </a:ext>
            </a:extLst>
          </p:cNvPr>
          <p:cNvSpPr txBox="1"/>
          <p:nvPr/>
        </p:nvSpPr>
        <p:spPr>
          <a:xfrm>
            <a:off x="448628" y="1813263"/>
            <a:ext cx="10672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Sample question</a:t>
            </a:r>
          </a:p>
          <a:p>
            <a:endParaRPr lang="en-GB" dirty="0">
              <a:latin typeface="Segoe UI Variable Text" pitchFamily="2" charset="0"/>
            </a:endParaRPr>
          </a:p>
          <a:p>
            <a:r>
              <a:rPr lang="en-GB" dirty="0">
                <a:latin typeface="Segoe UI Variable Text" pitchFamily="2" charset="0"/>
              </a:rPr>
              <a:t>Discuss the suitability of the </a:t>
            </a:r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storyboard</a:t>
            </a:r>
            <a:r>
              <a:rPr lang="en-GB" dirty="0">
                <a:latin typeface="Segoe UI Variable Text" pitchFamily="2" charset="0"/>
              </a:rPr>
              <a:t> (Fig.4) for use by the </a:t>
            </a:r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video editor.  </a:t>
            </a:r>
          </a:p>
          <a:p>
            <a:r>
              <a:rPr lang="en-GB" dirty="0">
                <a:latin typeface="Segoe UI Variable Text" pitchFamily="2" charset="0"/>
              </a:rPr>
              <a:t> </a:t>
            </a:r>
          </a:p>
          <a:p>
            <a:r>
              <a:rPr lang="en-GB" dirty="0">
                <a:latin typeface="Segoe UI Variable Text" pitchFamily="2" charset="0"/>
              </a:rPr>
              <a:t>Marks will be awarded for: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Suggesting changes that improve the storyboard.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Explaining how the changes </a:t>
            </a:r>
            <a:r>
              <a:rPr lang="en-GB" dirty="0">
                <a:latin typeface="Segoe UI Variable Text" pitchFamily="2" charset="0"/>
              </a:rPr>
              <a:t>you suggest will </a:t>
            </a:r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improve the effectiveness of the storyboard for the video editor.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7F50C9-27C5-3088-8C97-E55E70D09F25}"/>
              </a:ext>
            </a:extLst>
          </p:cNvPr>
          <p:cNvSpPr txBox="1"/>
          <p:nvPr/>
        </p:nvSpPr>
        <p:spPr>
          <a:xfrm>
            <a:off x="448628" y="4292656"/>
            <a:ext cx="108785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The pre-production document being discussed.</a:t>
            </a:r>
          </a:p>
          <a:p>
            <a:r>
              <a:rPr lang="en-GB" b="1" dirty="0">
                <a:solidFill>
                  <a:srgbClr val="7030A0"/>
                </a:solidFill>
                <a:latin typeface="Segoe UI Variable Text" pitchFamily="2" charset="0"/>
              </a:rPr>
              <a:t>The target audience/the user of this document.</a:t>
            </a:r>
          </a:p>
          <a:p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You must suggest ways the document in question can be improved.</a:t>
            </a:r>
          </a:p>
          <a:p>
            <a:r>
              <a:rPr lang="en-GB" b="1" dirty="0">
                <a:solidFill>
                  <a:srgbClr val="0070C0"/>
                </a:solidFill>
                <a:latin typeface="Segoe UI Variable Text" pitchFamily="2" charset="0"/>
              </a:rPr>
              <a:t>How will the improvements you’ve suggested will improve the document and make it suitable for the end user.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949DE-D5AE-BA65-0724-CC748A80B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7B6492-BEF6-A8DE-0CCF-4EF21F9C681C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Assessment criteria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604B048-6974-484F-BF9E-99C03CC2DA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3941"/>
              </p:ext>
            </p:extLst>
          </p:nvPr>
        </p:nvGraphicFramePr>
        <p:xfrm>
          <a:off x="1670908" y="1599776"/>
          <a:ext cx="10017760" cy="42820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4440">
                  <a:extLst>
                    <a:ext uri="{9D8B030D-6E8A-4147-A177-3AD203B41FA5}">
                      <a16:colId xmlns:a16="http://schemas.microsoft.com/office/drawing/2014/main" val="457806882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2501508171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523203132"/>
                    </a:ext>
                  </a:extLst>
                </a:gridCol>
                <a:gridCol w="2504440">
                  <a:extLst>
                    <a:ext uri="{9D8B030D-6E8A-4147-A177-3AD203B41FA5}">
                      <a16:colId xmlns:a16="http://schemas.microsoft.com/office/drawing/2014/main" val="3726168715"/>
                    </a:ext>
                  </a:extLst>
                </a:gridCol>
              </a:tblGrid>
              <a:tr h="549064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1 (Low)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2 (Mid)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bg1"/>
                          </a:solidFill>
                          <a:latin typeface="Segoe UI Variable Text" pitchFamily="2" charset="0"/>
                        </a:rPr>
                        <a:t>Level 3 (High)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84252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249331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0441"/>
                  </a:ext>
                </a:extLst>
              </a:tr>
              <a:tr h="111167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Improvement 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A clear improvement has been identified and suggested.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will impact the effectiveness of the document.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</a:rPr>
                        <a:t>There is an explanation into how this improvement will benefit the end user.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543508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789BB3A-0861-D981-C88F-05D376EA595A}"/>
              </a:ext>
            </a:extLst>
          </p:cNvPr>
          <p:cNvCxnSpPr/>
          <p:nvPr/>
        </p:nvCxnSpPr>
        <p:spPr>
          <a:xfrm>
            <a:off x="1670908" y="1360170"/>
            <a:ext cx="1001776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F0E6B08-234B-1504-2322-4FBCBE942D92}"/>
              </a:ext>
            </a:extLst>
          </p:cNvPr>
          <p:cNvSpPr txBox="1"/>
          <p:nvPr/>
        </p:nvSpPr>
        <p:spPr>
          <a:xfrm>
            <a:off x="5372100" y="903530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Segoe UI Variable Text" pitchFamily="2" charset="0"/>
              </a:rPr>
              <a:t>Depth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3605D7-89B8-345A-A66C-A76710B68DF6}"/>
              </a:ext>
            </a:extLst>
          </p:cNvPr>
          <p:cNvCxnSpPr>
            <a:cxnSpLocks/>
          </p:cNvCxnSpPr>
          <p:nvPr/>
        </p:nvCxnSpPr>
        <p:spPr>
          <a:xfrm flipV="1">
            <a:off x="1419448" y="1599776"/>
            <a:ext cx="0" cy="4282018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725FFA8-AA8C-7696-9CA0-6371C163AE91}"/>
              </a:ext>
            </a:extLst>
          </p:cNvPr>
          <p:cNvSpPr txBox="1"/>
          <p:nvPr/>
        </p:nvSpPr>
        <p:spPr>
          <a:xfrm>
            <a:off x="-716280" y="3478427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  <a:latin typeface="Segoe UI Variable Text" pitchFamily="2" charset="0"/>
              </a:rPr>
              <a:t>Breadth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740E3B-FE01-D426-5CB4-BC661FAE138E}"/>
              </a:ext>
            </a:extLst>
          </p:cNvPr>
          <p:cNvSpPr/>
          <p:nvPr/>
        </p:nvSpPr>
        <p:spPr>
          <a:xfrm>
            <a:off x="6263640" y="4194812"/>
            <a:ext cx="5676486" cy="19265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This is an example into how this type of question could be assessed.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This is not an assessment model used or recommended by OCR.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Segoe UI Variable Text" pitchFamily="2" charset="0"/>
              </a:rPr>
              <a:t>You could use this in two ways (Best fit or 1 mark per box)</a:t>
            </a:r>
          </a:p>
        </p:txBody>
      </p:sp>
    </p:spTree>
    <p:extLst>
      <p:ext uri="{BB962C8B-B14F-4D97-AF65-F5344CB8AC3E}">
        <p14:creationId xmlns:p14="http://schemas.microsoft.com/office/powerpoint/2010/main" val="274731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C7B13-7D77-CDA7-01B7-AA02396F6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7292A8-E686-8ECF-1855-9BED282D0CD3}"/>
              </a:ext>
            </a:extLst>
          </p:cNvPr>
          <p:cNvSpPr txBox="1"/>
          <p:nvPr/>
        </p:nvSpPr>
        <p:spPr>
          <a:xfrm>
            <a:off x="1122268" y="25719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Pre-production documents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62244-6397-4098-2950-10FB918A59A3}"/>
              </a:ext>
            </a:extLst>
          </p:cNvPr>
          <p:cNvSpPr txBox="1"/>
          <p:nvPr/>
        </p:nvSpPr>
        <p:spPr>
          <a:xfrm>
            <a:off x="357188" y="1150323"/>
            <a:ext cx="10672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 Variable Text" pitchFamily="2" charset="0"/>
              </a:rPr>
              <a:t>You could be required to discuss the suitability of any of the following pre-production documents in the exam. </a:t>
            </a:r>
            <a:endParaRPr lang="en-GB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pic>
        <p:nvPicPr>
          <p:cNvPr id="1026" name="Picture 2" descr="Mind Map Icon #219364 - Free Icons Library">
            <a:extLst>
              <a:ext uri="{FF2B5EF4-FFF2-40B4-BE49-F238E27FC236}">
                <a16:creationId xmlns:a16="http://schemas.microsoft.com/office/drawing/2014/main" id="{6A37F5E8-C1AB-5F4C-B0D4-669EEF38E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630" y="2043447"/>
            <a:ext cx="10858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od board Icon - Free PNG &amp; SVG 21878 - Noun Project">
            <a:extLst>
              <a:ext uri="{FF2B5EF4-FFF2-40B4-BE49-F238E27FC236}">
                <a16:creationId xmlns:a16="http://schemas.microsoft.com/office/drawing/2014/main" id="{B04F272C-9B42-6996-EC4B-53FE973298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5" b="19100"/>
          <a:stretch/>
        </p:blipFill>
        <p:spPr bwMode="auto">
          <a:xfrm>
            <a:off x="3498848" y="1796654"/>
            <a:ext cx="2268225" cy="154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ireframe Icon Design 16695759 Vector Art at Vecteezy">
            <a:extLst>
              <a:ext uri="{FF2B5EF4-FFF2-40B4-BE49-F238E27FC236}">
                <a16:creationId xmlns:a16="http://schemas.microsoft.com/office/drawing/2014/main" id="{9F8E3044-8F03-74DC-5CDA-2ADCACC0C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330" y="1764269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ovie Script PNG, Vector, PSD, and Clipart With Transparent Background ...">
            <a:extLst>
              <a:ext uri="{FF2B5EF4-FFF2-40B4-BE49-F238E27FC236}">
                <a16:creationId xmlns:a16="http://schemas.microsoft.com/office/drawing/2014/main" id="{688E8FF2-311C-8CF1-3841-F68360E1B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287" y="1764269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6A5D26-B7D2-9B66-9E9A-C0CD39F9BF3D}"/>
              </a:ext>
            </a:extLst>
          </p:cNvPr>
          <p:cNvSpPr txBox="1"/>
          <p:nvPr/>
        </p:nvSpPr>
        <p:spPr>
          <a:xfrm>
            <a:off x="833171" y="3337799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Mind map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D8CEA3-BDD3-909F-3245-262C9B2D3348}"/>
              </a:ext>
            </a:extLst>
          </p:cNvPr>
          <p:cNvSpPr txBox="1"/>
          <p:nvPr/>
        </p:nvSpPr>
        <p:spPr>
          <a:xfrm>
            <a:off x="3317291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Moodboard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CFD250-D669-BFFC-F1C3-1A48DDFBCBEE}"/>
              </a:ext>
            </a:extLst>
          </p:cNvPr>
          <p:cNvSpPr txBox="1"/>
          <p:nvPr/>
        </p:nvSpPr>
        <p:spPr>
          <a:xfrm>
            <a:off x="5982968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Wireframe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64EFF9-712D-AE61-CA13-559CC1E48593}"/>
              </a:ext>
            </a:extLst>
          </p:cNvPr>
          <p:cNvSpPr txBox="1"/>
          <p:nvPr/>
        </p:nvSpPr>
        <p:spPr>
          <a:xfrm>
            <a:off x="8194440" y="333553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Script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pic>
        <p:nvPicPr>
          <p:cNvPr id="1034" name="Picture 10" descr="Storyboard Line Icon 6559430 Vector Art at Vecteezy">
            <a:extLst>
              <a:ext uri="{FF2B5EF4-FFF2-40B4-BE49-F238E27FC236}">
                <a16:creationId xmlns:a16="http://schemas.microsoft.com/office/drawing/2014/main" id="{AA9EB4AD-B24D-47DA-4856-8D74C6EEE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617" y="3999215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ree Icon | Infographic">
            <a:extLst>
              <a:ext uri="{FF2B5EF4-FFF2-40B4-BE49-F238E27FC236}">
                <a16:creationId xmlns:a16="http://schemas.microsoft.com/office/drawing/2014/main" id="{ECD4BCD0-5513-8C49-0E5A-7DFB0EAAF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006" y="3934564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ketch - Free art icons">
            <a:extLst>
              <a:ext uri="{FF2B5EF4-FFF2-40B4-BE49-F238E27FC236}">
                <a16:creationId xmlns:a16="http://schemas.microsoft.com/office/drawing/2014/main" id="{248FB2F5-50C8-C598-29B2-71E9B81C2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872" y="3934564"/>
            <a:ext cx="1282446" cy="12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View List Svg Png Icon Free Download (#486933) - OnlineWebFonts.COM">
            <a:extLst>
              <a:ext uri="{FF2B5EF4-FFF2-40B4-BE49-F238E27FC236}">
                <a16:creationId xmlns:a16="http://schemas.microsoft.com/office/drawing/2014/main" id="{26443804-6472-8C32-1AFE-8FF4C677B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650" y="4095585"/>
            <a:ext cx="1121425" cy="112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2A8F4A-0EFF-39D0-7664-3804840774FA}"/>
              </a:ext>
            </a:extLst>
          </p:cNvPr>
          <p:cNvSpPr txBox="1"/>
          <p:nvPr/>
        </p:nvSpPr>
        <p:spPr>
          <a:xfrm>
            <a:off x="833171" y="5389079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Storyboard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AAB858-F17E-8630-A929-56C17B549AA9}"/>
              </a:ext>
            </a:extLst>
          </p:cNvPr>
          <p:cNvSpPr txBox="1"/>
          <p:nvPr/>
        </p:nvSpPr>
        <p:spPr>
          <a:xfrm>
            <a:off x="3317291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Flow chart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D13C30-17C2-D186-CBAE-140413BE58A3}"/>
              </a:ext>
            </a:extLst>
          </p:cNvPr>
          <p:cNvSpPr txBox="1"/>
          <p:nvPr/>
        </p:nvSpPr>
        <p:spPr>
          <a:xfrm>
            <a:off x="5982968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Visualisation diagram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F8EB3E-AD47-1340-12F4-5F0412678885}"/>
              </a:ext>
            </a:extLst>
          </p:cNvPr>
          <p:cNvSpPr txBox="1"/>
          <p:nvPr/>
        </p:nvSpPr>
        <p:spPr>
          <a:xfrm>
            <a:off x="8194440" y="5386816"/>
            <a:ext cx="2631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Segoe UI Variable Text" pitchFamily="2" charset="0"/>
              </a:rPr>
              <a:t>Asset log</a:t>
            </a:r>
            <a:endParaRPr lang="en-GB" b="1" dirty="0">
              <a:solidFill>
                <a:srgbClr val="0070C0"/>
              </a:solidFill>
              <a:latin typeface="Segoe UI Variable Tex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45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3182</Words>
  <Application>Microsoft Office PowerPoint</Application>
  <PresentationFormat>Widescreen</PresentationFormat>
  <Paragraphs>400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Aptos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Corbett, DC (Staff, Parks House)</dc:creator>
  <cp:lastModifiedBy>Corbett, DC (Staff, Parks House)</cp:lastModifiedBy>
  <cp:revision>22</cp:revision>
  <dcterms:created xsi:type="dcterms:W3CDTF">2024-12-28T10:57:59Z</dcterms:created>
  <dcterms:modified xsi:type="dcterms:W3CDTF">2024-12-29T11:50:50Z</dcterms:modified>
</cp:coreProperties>
</file>